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0" r:id="rId4"/>
    <p:sldId id="266" r:id="rId5"/>
    <p:sldId id="267" r:id="rId6"/>
    <p:sldId id="275" r:id="rId7"/>
    <p:sldId id="256" r:id="rId8"/>
    <p:sldId id="261" r:id="rId9"/>
    <p:sldId id="271" r:id="rId10"/>
    <p:sldId id="270" r:id="rId11"/>
    <p:sldId id="272" r:id="rId12"/>
    <p:sldId id="264" r:id="rId13"/>
    <p:sldId id="274" r:id="rId14"/>
    <p:sldId id="262" r:id="rId15"/>
    <p:sldId id="280" r:id="rId16"/>
    <p:sldId id="279" r:id="rId17"/>
    <p:sldId id="278" r:id="rId18"/>
    <p:sldId id="276" r:id="rId19"/>
    <p:sldId id="277" r:id="rId20"/>
  </p:sldIdLst>
  <p:sldSz cx="1080135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20" y="48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3369028291958E-2"/>
          <c:y val="3.2882035578885971E-2"/>
          <c:w val="0.85445583704558514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ปี 2560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Sheet1!$B$3:$B$6</c:f>
              <c:strCache>
                <c:ptCount val="4"/>
                <c:pt idx="0">
                  <c:v>1. C/S</c:v>
                </c:pt>
                <c:pt idx="1">
                  <c:v>2.  AVF</c:v>
                </c:pt>
                <c:pt idx="2">
                  <c:v>3.  URO</c:v>
                </c:pt>
                <c:pt idx="3">
                  <c:v>4.  CATARACT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8</c:v>
                </c:pt>
                <c:pt idx="1">
                  <c:v>14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ปี 2561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Sheet1!$B$3:$B$6</c:f>
              <c:strCache>
                <c:ptCount val="4"/>
                <c:pt idx="0">
                  <c:v>1. C/S</c:v>
                </c:pt>
                <c:pt idx="1">
                  <c:v>2.  AVF</c:v>
                </c:pt>
                <c:pt idx="2">
                  <c:v>3.  URO</c:v>
                </c:pt>
                <c:pt idx="3">
                  <c:v>4.  CATARACT</c:v>
                </c:pt>
              </c:strCache>
            </c:strRef>
          </c:cat>
          <c:val>
            <c:numRef>
              <c:f>Sheet1!$D$3:$D$6</c:f>
              <c:numCache>
                <c:formatCode>General</c:formatCode>
                <c:ptCount val="4"/>
                <c:pt idx="0">
                  <c:v>11</c:v>
                </c:pt>
                <c:pt idx="1">
                  <c:v>17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ปี 2562 (7 เดือน)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Sheet1!$B$3:$B$6</c:f>
              <c:strCache>
                <c:ptCount val="4"/>
                <c:pt idx="0">
                  <c:v>1. C/S</c:v>
                </c:pt>
                <c:pt idx="1">
                  <c:v>2.  AVF</c:v>
                </c:pt>
                <c:pt idx="2">
                  <c:v>3.  URO</c:v>
                </c:pt>
                <c:pt idx="3">
                  <c:v>4.  CATARACT</c:v>
                </c:pt>
              </c:strCache>
            </c:strRef>
          </c:cat>
          <c:val>
            <c:numRef>
              <c:f>Sheet1!$E$3:$E$6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596440"/>
        <c:axId val="178596832"/>
      </c:barChart>
      <c:catAx>
        <c:axId val="178596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8596832"/>
        <c:crosses val="autoZero"/>
        <c:auto val="1"/>
        <c:lblAlgn val="ctr"/>
        <c:lblOffset val="100"/>
        <c:noMultiLvlLbl val="0"/>
      </c:catAx>
      <c:valAx>
        <c:axId val="178596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8596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565815955241009"/>
          <c:y val="3.7948205423416162E-2"/>
          <c:w val="0.20222738094811449"/>
          <c:h val="0.51967009332166814"/>
        </c:manualLayout>
      </c:layout>
      <c:overlay val="0"/>
      <c:txPr>
        <a:bodyPr/>
        <a:lstStyle/>
        <a:p>
          <a:pPr>
            <a:defRPr sz="1800">
              <a:latin typeface="TH SarabunPSK" panose="020B0500040200020003" pitchFamily="34" charset="-34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803441453405703E-2"/>
          <c:y val="0.11345217998802733"/>
          <c:w val="0.87003879765433201"/>
          <c:h val="0.76205281153501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Sheet1!$N$9</c:f>
              <c:strCache>
                <c:ptCount val="1"/>
                <c:pt idx="0">
                  <c:v>แผนกอายุรกรรม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Sheet1!$O$8:$V$8</c:f>
              <c:strCache>
                <c:ptCount val="8"/>
                <c:pt idx="0">
                  <c:v>ธ.ค.-61</c:v>
                </c:pt>
                <c:pt idx="1">
                  <c:v>ม.ค.-62</c:v>
                </c:pt>
                <c:pt idx="2">
                  <c:v>ก.พ.-62</c:v>
                </c:pt>
                <c:pt idx="3">
                  <c:v>มี.ค.-62</c:v>
                </c:pt>
                <c:pt idx="4">
                  <c:v>เม.ย.-62</c:v>
                </c:pt>
                <c:pt idx="5">
                  <c:v>พ.ค.-62</c:v>
                </c:pt>
                <c:pt idx="6">
                  <c:v>มิ.ย.-62</c:v>
                </c:pt>
                <c:pt idx="7">
                  <c:v>รวม</c:v>
                </c:pt>
              </c:strCache>
            </c:strRef>
          </c:cat>
          <c:val>
            <c:numRef>
              <c:f>Sheet1!$O$9:$V$9</c:f>
              <c:numCache>
                <c:formatCode>General</c:formatCode>
                <c:ptCount val="8"/>
                <c:pt idx="0">
                  <c:v>492</c:v>
                </c:pt>
                <c:pt idx="1">
                  <c:v>537</c:v>
                </c:pt>
                <c:pt idx="2">
                  <c:v>428</c:v>
                </c:pt>
                <c:pt idx="3">
                  <c:v>624</c:v>
                </c:pt>
                <c:pt idx="4">
                  <c:v>552</c:v>
                </c:pt>
                <c:pt idx="5">
                  <c:v>615</c:v>
                </c:pt>
                <c:pt idx="6">
                  <c:v>671</c:v>
                </c:pt>
                <c:pt idx="7">
                  <c:v>3919</c:v>
                </c:pt>
              </c:numCache>
            </c:numRef>
          </c:val>
        </c:ser>
        <c:ser>
          <c:idx val="1"/>
          <c:order val="1"/>
          <c:tx>
            <c:strRef>
              <c:f>Sheet1!$N$10</c:f>
              <c:strCache>
                <c:ptCount val="1"/>
                <c:pt idx="0">
                  <c:v>แผนกศัลยกรรม</c:v>
                </c:pt>
              </c:strCache>
            </c:strRef>
          </c:tx>
          <c:invertIfNegative val="0"/>
          <c:cat>
            <c:strRef>
              <c:f>Sheet1!$O$8:$V$8</c:f>
              <c:strCache>
                <c:ptCount val="8"/>
                <c:pt idx="0">
                  <c:v>ธ.ค.-61</c:v>
                </c:pt>
                <c:pt idx="1">
                  <c:v>ม.ค.-62</c:v>
                </c:pt>
                <c:pt idx="2">
                  <c:v>ก.พ.-62</c:v>
                </c:pt>
                <c:pt idx="3">
                  <c:v>มี.ค.-62</c:v>
                </c:pt>
                <c:pt idx="4">
                  <c:v>เม.ย.-62</c:v>
                </c:pt>
                <c:pt idx="5">
                  <c:v>พ.ค.-62</c:v>
                </c:pt>
                <c:pt idx="6">
                  <c:v>มิ.ย.-62</c:v>
                </c:pt>
                <c:pt idx="7">
                  <c:v>รวม</c:v>
                </c:pt>
              </c:strCache>
            </c:strRef>
          </c:cat>
          <c:val>
            <c:numRef>
              <c:f>Sheet1!$O$10:$V$10</c:f>
              <c:numCache>
                <c:formatCode>General</c:formatCode>
                <c:ptCount val="8"/>
                <c:pt idx="0">
                  <c:v>76</c:v>
                </c:pt>
                <c:pt idx="1">
                  <c:v>92</c:v>
                </c:pt>
                <c:pt idx="2">
                  <c:v>40</c:v>
                </c:pt>
                <c:pt idx="3">
                  <c:v>109</c:v>
                </c:pt>
                <c:pt idx="4">
                  <c:v>82</c:v>
                </c:pt>
                <c:pt idx="5">
                  <c:v>46</c:v>
                </c:pt>
                <c:pt idx="6">
                  <c:v>102</c:v>
                </c:pt>
                <c:pt idx="7">
                  <c:v>547</c:v>
                </c:pt>
              </c:numCache>
            </c:numRef>
          </c:val>
        </c:ser>
        <c:ser>
          <c:idx val="2"/>
          <c:order val="2"/>
          <c:tx>
            <c:strRef>
              <c:f>Sheet1!$N$11</c:f>
              <c:strCache>
                <c:ptCount val="1"/>
                <c:pt idx="0">
                  <c:v>แผนกสูติกรรม</c:v>
                </c:pt>
              </c:strCache>
            </c:strRef>
          </c:tx>
          <c:invertIfNegative val="0"/>
          <c:cat>
            <c:strRef>
              <c:f>Sheet1!$O$8:$V$8</c:f>
              <c:strCache>
                <c:ptCount val="8"/>
                <c:pt idx="0">
                  <c:v>ธ.ค.-61</c:v>
                </c:pt>
                <c:pt idx="1">
                  <c:v>ม.ค.-62</c:v>
                </c:pt>
                <c:pt idx="2">
                  <c:v>ก.พ.-62</c:v>
                </c:pt>
                <c:pt idx="3">
                  <c:v>มี.ค.-62</c:v>
                </c:pt>
                <c:pt idx="4">
                  <c:v>เม.ย.-62</c:v>
                </c:pt>
                <c:pt idx="5">
                  <c:v>พ.ค.-62</c:v>
                </c:pt>
                <c:pt idx="6">
                  <c:v>มิ.ย.-62</c:v>
                </c:pt>
                <c:pt idx="7">
                  <c:v>รวม</c:v>
                </c:pt>
              </c:strCache>
            </c:strRef>
          </c:cat>
          <c:val>
            <c:numRef>
              <c:f>Sheet1!$O$11:$V$11</c:f>
              <c:numCache>
                <c:formatCode>General</c:formatCode>
                <c:ptCount val="8"/>
                <c:pt idx="0">
                  <c:v>32</c:v>
                </c:pt>
                <c:pt idx="1">
                  <c:v>15</c:v>
                </c:pt>
                <c:pt idx="2">
                  <c:v>25</c:v>
                </c:pt>
                <c:pt idx="3">
                  <c:v>54</c:v>
                </c:pt>
                <c:pt idx="4">
                  <c:v>44</c:v>
                </c:pt>
                <c:pt idx="5">
                  <c:v>41</c:v>
                </c:pt>
                <c:pt idx="6">
                  <c:v>36</c:v>
                </c:pt>
                <c:pt idx="7">
                  <c:v>247</c:v>
                </c:pt>
              </c:numCache>
            </c:numRef>
          </c:val>
        </c:ser>
        <c:ser>
          <c:idx val="3"/>
          <c:order val="3"/>
          <c:tx>
            <c:strRef>
              <c:f>Sheet1!$N$12</c:f>
              <c:strCache>
                <c:ptCount val="1"/>
                <c:pt idx="0">
                  <c:v>แผนก ตาหู คอจมูก</c:v>
                </c:pt>
              </c:strCache>
            </c:strRef>
          </c:tx>
          <c:invertIfNegative val="0"/>
          <c:cat>
            <c:strRef>
              <c:f>Sheet1!$O$8:$V$8</c:f>
              <c:strCache>
                <c:ptCount val="8"/>
                <c:pt idx="0">
                  <c:v>ธ.ค.-61</c:v>
                </c:pt>
                <c:pt idx="1">
                  <c:v>ม.ค.-62</c:v>
                </c:pt>
                <c:pt idx="2">
                  <c:v>ก.พ.-62</c:v>
                </c:pt>
                <c:pt idx="3">
                  <c:v>มี.ค.-62</c:v>
                </c:pt>
                <c:pt idx="4">
                  <c:v>เม.ย.-62</c:v>
                </c:pt>
                <c:pt idx="5">
                  <c:v>พ.ค.-62</c:v>
                </c:pt>
                <c:pt idx="6">
                  <c:v>มิ.ย.-62</c:v>
                </c:pt>
                <c:pt idx="7">
                  <c:v>รวม</c:v>
                </c:pt>
              </c:strCache>
            </c:strRef>
          </c:cat>
          <c:val>
            <c:numRef>
              <c:f>Sheet1!$O$12:$V$12</c:f>
              <c:numCache>
                <c:formatCode>General</c:formatCode>
                <c:ptCount val="8"/>
                <c:pt idx="0">
                  <c:v>46</c:v>
                </c:pt>
                <c:pt idx="1">
                  <c:v>77</c:v>
                </c:pt>
                <c:pt idx="2">
                  <c:v>71</c:v>
                </c:pt>
                <c:pt idx="3">
                  <c:v>112</c:v>
                </c:pt>
                <c:pt idx="4">
                  <c:v>100</c:v>
                </c:pt>
                <c:pt idx="5">
                  <c:v>54</c:v>
                </c:pt>
                <c:pt idx="6">
                  <c:v>28</c:v>
                </c:pt>
                <c:pt idx="7">
                  <c:v>488</c:v>
                </c:pt>
              </c:numCache>
            </c:numRef>
          </c:val>
        </c:ser>
        <c:ser>
          <c:idx val="4"/>
          <c:order val="4"/>
          <c:tx>
            <c:strRef>
              <c:f>Sheet1!$N$13</c:f>
              <c:strCache>
                <c:ptCount val="1"/>
                <c:pt idx="0">
                  <c:v>แผนกทันตกรรมในเด็ก</c:v>
                </c:pt>
              </c:strCache>
            </c:strRef>
          </c:tx>
          <c:invertIfNegative val="0"/>
          <c:cat>
            <c:strRef>
              <c:f>Sheet1!$O$8:$V$8</c:f>
              <c:strCache>
                <c:ptCount val="8"/>
                <c:pt idx="0">
                  <c:v>ธ.ค.-61</c:v>
                </c:pt>
                <c:pt idx="1">
                  <c:v>ม.ค.-62</c:v>
                </c:pt>
                <c:pt idx="2">
                  <c:v>ก.พ.-62</c:v>
                </c:pt>
                <c:pt idx="3">
                  <c:v>มี.ค.-62</c:v>
                </c:pt>
                <c:pt idx="4">
                  <c:v>เม.ย.-62</c:v>
                </c:pt>
                <c:pt idx="5">
                  <c:v>พ.ค.-62</c:v>
                </c:pt>
                <c:pt idx="6">
                  <c:v>มิ.ย.-62</c:v>
                </c:pt>
                <c:pt idx="7">
                  <c:v>รวม</c:v>
                </c:pt>
              </c:strCache>
            </c:strRef>
          </c:cat>
          <c:val>
            <c:numRef>
              <c:f>Sheet1!$O$13:$V$13</c:f>
              <c:numCache>
                <c:formatCode>General</c:formatCode>
                <c:ptCount val="8"/>
                <c:pt idx="1">
                  <c:v>14</c:v>
                </c:pt>
                <c:pt idx="2">
                  <c:v>8</c:v>
                </c:pt>
                <c:pt idx="3">
                  <c:v>17</c:v>
                </c:pt>
                <c:pt idx="4">
                  <c:v>12</c:v>
                </c:pt>
                <c:pt idx="5">
                  <c:v>11</c:v>
                </c:pt>
                <c:pt idx="6">
                  <c:v>18</c:v>
                </c:pt>
                <c:pt idx="7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598336"/>
        <c:axId val="243598728"/>
      </c:barChart>
      <c:catAx>
        <c:axId val="24359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3598728"/>
        <c:crosses val="autoZero"/>
        <c:auto val="1"/>
        <c:lblAlgn val="ctr"/>
        <c:lblOffset val="100"/>
        <c:noMultiLvlLbl val="0"/>
      </c:catAx>
      <c:valAx>
        <c:axId val="243598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3598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790419067113754"/>
          <c:y val="0.19091316007583564"/>
          <c:w val="0.26592243013242084"/>
          <c:h val="0.4920525433345545"/>
        </c:manualLayout>
      </c:layout>
      <c:overlay val="0"/>
      <c:txPr>
        <a:bodyPr/>
        <a:lstStyle/>
        <a:p>
          <a:pPr>
            <a:defRPr sz="1600">
              <a:latin typeface="TH SarabunPSK" panose="020B0500040200020003" pitchFamily="34" charset="-34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88407699037624E-2"/>
          <c:y val="5.1400554097404488E-2"/>
          <c:w val="0.85894356955380591"/>
          <c:h val="0.76688648293963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แผนกศัลยกรรม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Sheet1!$C$33:$I$33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มี.ค.-62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Sheet1!$C$34:$I$34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16</c:v>
                </c:pt>
              </c:numCache>
            </c:numRef>
          </c:val>
        </c:ser>
        <c:ser>
          <c:idx val="1"/>
          <c:order val="1"/>
          <c:tx>
            <c:strRef>
              <c:f>Sheet1!$B$35</c:f>
              <c:strCache>
                <c:ptCount val="1"/>
                <c:pt idx="0">
                  <c:v>แผนกสูติกรรม</c:v>
                </c:pt>
              </c:strCache>
            </c:strRef>
          </c:tx>
          <c:invertIfNegative val="0"/>
          <c:cat>
            <c:strRef>
              <c:f>Sheet1!$C$33:$I$33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มี.ค.-62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Sheet1!$C$35:$I$35</c:f>
              <c:numCache>
                <c:formatCode>General</c:formatCode>
                <c:ptCount val="7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10</c:v>
                </c:pt>
              </c:numCache>
            </c:numRef>
          </c:val>
        </c:ser>
        <c:ser>
          <c:idx val="2"/>
          <c:order val="2"/>
          <c:tx>
            <c:strRef>
              <c:f>Sheet1!$B$36</c:f>
              <c:strCache>
                <c:ptCount val="1"/>
                <c:pt idx="0">
                  <c:v>แผนกอายุรกรรม</c:v>
                </c:pt>
              </c:strCache>
            </c:strRef>
          </c:tx>
          <c:invertIfNegative val="0"/>
          <c:cat>
            <c:strRef>
              <c:f>Sheet1!$C$33:$I$33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มี.ค.-62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Sheet1!$C$36:$I$36</c:f>
              <c:numCache>
                <c:formatCode>General</c:formatCode>
                <c:ptCount val="7"/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599512"/>
        <c:axId val="243599904"/>
      </c:barChart>
      <c:catAx>
        <c:axId val="243599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3599904"/>
        <c:crosses val="autoZero"/>
        <c:auto val="1"/>
        <c:lblAlgn val="ctr"/>
        <c:lblOffset val="100"/>
        <c:noMultiLvlLbl val="0"/>
      </c:catAx>
      <c:valAx>
        <c:axId val="24359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3599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11487532808399"/>
          <c:y val="0.14163757638345603"/>
          <c:w val="0.30795691163604549"/>
          <c:h val="0.27429972295129773"/>
        </c:manualLayout>
      </c:layout>
      <c:overlay val="0"/>
      <c:txPr>
        <a:bodyPr/>
        <a:lstStyle/>
        <a:p>
          <a:pPr>
            <a:defRPr sz="1600">
              <a:latin typeface="TH SarabunPSK" panose="020B0500040200020003" pitchFamily="34" charset="-34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358659114979049E-2"/>
          <c:y val="4.6770924467774859E-2"/>
          <c:w val="0.87587633066894266"/>
          <c:h val="0.82493438320209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อายุรกรรม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Sheet1!$B$3:$H$3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มีค.62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594</c:v>
                </c:pt>
                <c:pt idx="1">
                  <c:v>576</c:v>
                </c:pt>
                <c:pt idx="2">
                  <c:v>642</c:v>
                </c:pt>
                <c:pt idx="3">
                  <c:v>564</c:v>
                </c:pt>
                <c:pt idx="4">
                  <c:v>577</c:v>
                </c:pt>
                <c:pt idx="5">
                  <c:v>577</c:v>
                </c:pt>
                <c:pt idx="6" formatCode="#,##0">
                  <c:v>3530</c:v>
                </c:pt>
              </c:numCache>
            </c:numRef>
          </c: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สูติกรรม</c:v>
                </c:pt>
              </c:strCache>
            </c:strRef>
          </c:tx>
          <c:invertIfNegative val="0"/>
          <c:cat>
            <c:strRef>
              <c:f>Sheet1!$B$3:$H$3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มีค.62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13</c:v>
                </c:pt>
                <c:pt idx="3">
                  <c:v>10</c:v>
                </c:pt>
                <c:pt idx="4">
                  <c:v>22</c:v>
                </c:pt>
                <c:pt idx="5">
                  <c:v>43</c:v>
                </c:pt>
                <c:pt idx="6">
                  <c:v>96</c:v>
                </c:pt>
              </c:numCache>
            </c:numRef>
          </c:val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กุมารเวชกรรม</c:v>
                </c:pt>
              </c:strCache>
            </c:strRef>
          </c:tx>
          <c:invertIfNegative val="0"/>
          <c:cat>
            <c:strRef>
              <c:f>Sheet1!$B$3:$H$3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มีค.62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18</c:v>
                </c:pt>
                <c:pt idx="1">
                  <c:v>29</c:v>
                </c:pt>
                <c:pt idx="2">
                  <c:v>33</c:v>
                </c:pt>
                <c:pt idx="3">
                  <c:v>12</c:v>
                </c:pt>
                <c:pt idx="4">
                  <c:v>15</c:v>
                </c:pt>
                <c:pt idx="5">
                  <c:v>31</c:v>
                </c:pt>
                <c:pt idx="6">
                  <c:v>138</c:v>
                </c:pt>
              </c:numCache>
            </c:numRef>
          </c:val>
        </c:ser>
        <c:ser>
          <c:idx val="3"/>
          <c:order val="3"/>
          <c:tx>
            <c:strRef>
              <c:f>Sheet1!$A$7</c:f>
              <c:strCache>
                <c:ptCount val="1"/>
                <c:pt idx="0">
                  <c:v>ศัลยกรรม</c:v>
                </c:pt>
              </c:strCache>
            </c:strRef>
          </c:tx>
          <c:invertIfNegative val="0"/>
          <c:cat>
            <c:strRef>
              <c:f>Sheet1!$B$3:$H$3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มีค.62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14</c:v>
                </c:pt>
                <c:pt idx="3">
                  <c:v>13</c:v>
                </c:pt>
                <c:pt idx="4">
                  <c:v>24</c:v>
                </c:pt>
                <c:pt idx="5">
                  <c:v>21</c:v>
                </c:pt>
                <c:pt idx="6">
                  <c:v>112</c:v>
                </c:pt>
              </c:numCache>
            </c:numRef>
          </c:val>
        </c:ser>
        <c:ser>
          <c:idx val="4"/>
          <c:order val="4"/>
          <c:tx>
            <c:strRef>
              <c:f>Sheet1!$A$8</c:f>
              <c:strCache>
                <c:ptCount val="1"/>
                <c:pt idx="0">
                  <c:v>ออร์โธปิดิกส์</c:v>
                </c:pt>
              </c:strCache>
            </c:strRef>
          </c:tx>
          <c:invertIfNegative val="0"/>
          <c:cat>
            <c:strRef>
              <c:f>Sheet1!$B$3:$H$3</c:f>
              <c:strCache>
                <c:ptCount val="7"/>
                <c:pt idx="0">
                  <c:v>ม.ค.-62</c:v>
                </c:pt>
                <c:pt idx="1">
                  <c:v>ก.พ.-62</c:v>
                </c:pt>
                <c:pt idx="2">
                  <c:v>มีค.62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รวม</c:v>
                </c:pt>
              </c:strCache>
            </c:strRef>
          </c:cat>
          <c:val>
            <c:numRef>
              <c:f>Sheet1!$B$8:$H$8</c:f>
              <c:numCache>
                <c:formatCode>General</c:formatCode>
                <c:ptCount val="7"/>
                <c:pt idx="0">
                  <c:v>63</c:v>
                </c:pt>
                <c:pt idx="1">
                  <c:v>68</c:v>
                </c:pt>
                <c:pt idx="2">
                  <c:v>68</c:v>
                </c:pt>
                <c:pt idx="3">
                  <c:v>52</c:v>
                </c:pt>
                <c:pt idx="4">
                  <c:v>92</c:v>
                </c:pt>
                <c:pt idx="5">
                  <c:v>66</c:v>
                </c:pt>
                <c:pt idx="6">
                  <c:v>409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78608"/>
        <c:axId val="242879000"/>
      </c:barChart>
      <c:catAx>
        <c:axId val="242878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2879000"/>
        <c:crosses val="autoZero"/>
        <c:auto val="1"/>
        <c:lblAlgn val="ctr"/>
        <c:lblOffset val="100"/>
        <c:noMultiLvlLbl val="0"/>
      </c:catAx>
      <c:valAx>
        <c:axId val="242879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2878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153155570045918"/>
          <c:y val="0.18197314474896414"/>
          <c:w val="0.29045024293888105"/>
          <c:h val="0.38437653901903607"/>
        </c:manualLayout>
      </c:layout>
      <c:overlay val="0"/>
      <c:txPr>
        <a:bodyPr/>
        <a:lstStyle/>
        <a:p>
          <a:pPr>
            <a:defRPr sz="1600">
              <a:latin typeface="TH SarabunPSK" panose="020B0500040200020003" pitchFamily="34" charset="-34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94068432702743E-2"/>
          <c:y val="4.63328862218466E-2"/>
          <c:w val="0.93653555111471321"/>
          <c:h val="0.842194399517881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สูติกรรม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Sheet1!$B$19:$D$19</c:f>
              <c:strCache>
                <c:ptCount val="3"/>
                <c:pt idx="0">
                  <c:v>พ.ค.-62</c:v>
                </c:pt>
                <c:pt idx="1">
                  <c:v>มิ.ย.-62</c:v>
                </c:pt>
                <c:pt idx="2">
                  <c:v>รวม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Sheet1!$A$21</c:f>
              <c:strCache>
                <c:ptCount val="1"/>
                <c:pt idx="0">
                  <c:v>ศัลยกรรม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Sheet1!$B$19:$D$19</c:f>
              <c:strCache>
                <c:ptCount val="3"/>
                <c:pt idx="0">
                  <c:v>พ.ค.-62</c:v>
                </c:pt>
                <c:pt idx="1">
                  <c:v>มิ.ย.-62</c:v>
                </c:pt>
                <c:pt idx="2">
                  <c:v>รวม</c:v>
                </c:pt>
              </c:strCache>
            </c:strRef>
          </c:cat>
          <c:val>
            <c:numRef>
              <c:f>Sheet1!$B$21:$D$21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Sheet1!$A$22</c:f>
              <c:strCache>
                <c:ptCount val="1"/>
                <c:pt idx="0">
                  <c:v>ออร์โธปิดิกส์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Sheet1!$B$19:$D$19</c:f>
              <c:strCache>
                <c:ptCount val="3"/>
                <c:pt idx="0">
                  <c:v>พ.ค.-62</c:v>
                </c:pt>
                <c:pt idx="1">
                  <c:v>มิ.ย.-62</c:v>
                </c:pt>
                <c:pt idx="2">
                  <c:v>รวม</c:v>
                </c:pt>
              </c:strCache>
            </c:strRef>
          </c:cat>
          <c:val>
            <c:numRef>
              <c:f>Sheet1!$B$22:$D$22</c:f>
              <c:numCache>
                <c:formatCode>General</c:formatCode>
                <c:ptCount val="3"/>
                <c:pt idx="0">
                  <c:v>14</c:v>
                </c:pt>
                <c:pt idx="1">
                  <c:v>19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79784"/>
        <c:axId val="242880176"/>
      </c:barChart>
      <c:catAx>
        <c:axId val="242879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2880176"/>
        <c:crosses val="autoZero"/>
        <c:auto val="1"/>
        <c:lblAlgn val="ctr"/>
        <c:lblOffset val="100"/>
        <c:noMultiLvlLbl val="0"/>
      </c:catAx>
      <c:valAx>
        <c:axId val="242880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2879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030534942680987"/>
          <c:y val="0.1249417934868514"/>
          <c:w val="0.27693761553162272"/>
          <c:h val="0.31229378518201012"/>
        </c:manualLayout>
      </c:layout>
      <c:overlay val="0"/>
      <c:txPr>
        <a:bodyPr/>
        <a:lstStyle/>
        <a:p>
          <a:pPr>
            <a:defRPr sz="1600">
              <a:latin typeface="TH SarabunPSK" panose="020B0500040200020003" pitchFamily="34" charset="-34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550823195560371E-2"/>
          <c:y val="9.8898268450535259E-2"/>
          <c:w val="0.93479292077005094"/>
          <c:h val="0.7312109293436341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Sheet1!$C$20:$J$20</c:f>
              <c:strCache>
                <c:ptCount val="8"/>
                <c:pt idx="0">
                  <c:v>ม.ค.-62</c:v>
                </c:pt>
                <c:pt idx="1">
                  <c:v>ก.พ.-62</c:v>
                </c:pt>
                <c:pt idx="2">
                  <c:v>มี.ค.-62</c:v>
                </c:pt>
                <c:pt idx="3">
                  <c:v>เม.ย.-62</c:v>
                </c:pt>
                <c:pt idx="4">
                  <c:v>พ.ค.-62</c:v>
                </c:pt>
                <c:pt idx="5">
                  <c:v>มิ.ย.-62</c:v>
                </c:pt>
                <c:pt idx="6">
                  <c:v>ก.ค.-62</c:v>
                </c:pt>
                <c:pt idx="7">
                  <c:v>รวม</c:v>
                </c:pt>
              </c:strCache>
            </c:strRef>
          </c:cat>
          <c:val>
            <c:numRef>
              <c:f>Sheet1!$C$21:$J$21</c:f>
              <c:numCache>
                <c:formatCode>General</c:formatCode>
                <c:ptCount val="8"/>
                <c:pt idx="0">
                  <c:v>107</c:v>
                </c:pt>
                <c:pt idx="1">
                  <c:v>92</c:v>
                </c:pt>
                <c:pt idx="2">
                  <c:v>87</c:v>
                </c:pt>
                <c:pt idx="3">
                  <c:v>92</c:v>
                </c:pt>
                <c:pt idx="4">
                  <c:v>76</c:v>
                </c:pt>
                <c:pt idx="5">
                  <c:v>82</c:v>
                </c:pt>
                <c:pt idx="6">
                  <c:v>69</c:v>
                </c:pt>
                <c:pt idx="7">
                  <c:v>605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2880960"/>
        <c:axId val="242881352"/>
      </c:barChart>
      <c:catAx>
        <c:axId val="24288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2881352"/>
        <c:crosses val="autoZero"/>
        <c:auto val="1"/>
        <c:lblAlgn val="ctr"/>
        <c:lblOffset val="100"/>
        <c:noMultiLvlLbl val="0"/>
      </c:catAx>
      <c:valAx>
        <c:axId val="242881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42880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DAE52-E27E-435F-AD8A-2CB77CA7B05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0B54F-9F94-4342-9CEE-7A27FA788AFB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8418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EABDD-3ED5-4D89-B8D2-0DF35D893A18}" type="slidenum">
              <a:rPr lang="th-TH" smtClean="0"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260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791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551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7830979" y="274639"/>
            <a:ext cx="2430304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40067" y="274639"/>
            <a:ext cx="7110889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3072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922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204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40068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490686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398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129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6596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3613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1741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415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5400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6D61B-F1F0-4CAB-BCA0-F2685390B2CD}" type="datetimeFigureOut">
              <a:rPr lang="th-TH" smtClean="0"/>
              <a:t>14/08/62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77409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202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7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10801349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274116" y="5232990"/>
            <a:ext cx="74847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แพทย์หญิงฤดีมน   สกุลคู</a:t>
            </a:r>
          </a:p>
          <a:p>
            <a:pPr algn="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ประธานสาขาการจัดระบบบริการเพิ่มพิเศษสำหรับประชาชน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:CHC</a:t>
            </a:r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และคลินิกพิเศษเฉพาะทางนอกเวลาราชการ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:SMC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52052" y="1622410"/>
            <a:ext cx="76972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คลินิก</a:t>
            </a:r>
            <a:r>
              <a:rPr lang="th-TH" sz="4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พิเศษเฉพาะทางนอกเวลาราชการ </a:t>
            </a:r>
            <a:endParaRPr lang="th-TH" sz="4400" b="1" dirty="0" smtClean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4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</a:t>
            </a:r>
            <a:r>
              <a:rPr lang="en-US" sz="44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Clinic:SMC</a:t>
            </a:r>
            <a:r>
              <a:rPr lang="en-US" sz="4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79567" y="41917"/>
            <a:ext cx="74045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การจัดระบบบริการเพิ่มพิเศษสำหรับประชาชน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4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Convenient Healthcare:CHC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6881" y="934469"/>
            <a:ext cx="679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&amp;</a:t>
            </a:r>
            <a:endParaRPr lang="th-TH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41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23668" y="-21785"/>
            <a:ext cx="9101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 คลินิกพิเศษ เฉพาะทางนอกเวลาราชการ โรงพยาบาลสกลนคร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917069"/>
              </p:ext>
            </p:extLst>
          </p:nvPr>
        </p:nvGraphicFramePr>
        <p:xfrm>
          <a:off x="126989" y="935543"/>
          <a:ext cx="6880194" cy="1908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80194"/>
              </a:tblGrid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-ประชาสัมพันธ์ 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29461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-เขียน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โครงการ/เสนอโครงการ/ปรับปรุงอาคาร</a:t>
                      </a:r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สถานที่และจัดเตรียมอุปกรณ์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-อบรม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พฤติกรรมบริการเจ้าหน้าที่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394849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ดำเนินการให้บริการคลินิกพิเศษเฉพาะทางนอกเวลาราชการในผู้ป่วยนอก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39484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เปิดบริการผ่าตัดและหัตถการที่ไม่วิกฤตและไม่ฉุกเฉิน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2405" y="491480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2561 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191165" y="531318"/>
            <a:ext cx="37650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1.ลดความแออัดในผู้ป่วยนอกในเวลาราชการ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ผู้ป่วยมีโอกาสรักษากับแพทย์เฉพาะทาง  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เป็นการให้บริการสำหรับ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ฉุกเฉิน  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ผู้ป่วยและญาติมีทางเลือก    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เพิ่มรายได้ให้แก่บุคลากร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ลดระยะเวลารอคอยในการผ่าตัด            </a:t>
            </a:r>
          </a:p>
          <a:p>
            <a:pPr fontAlgn="t"/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6622745" y="722312"/>
            <a:ext cx="680476" cy="57606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81213"/>
              </p:ext>
            </p:extLst>
          </p:nvPr>
        </p:nvGraphicFramePr>
        <p:xfrm>
          <a:off x="212049" y="3386609"/>
          <a:ext cx="6804756" cy="7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4756"/>
              </a:tblGrid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บริการคลินิกทันตกรรมเด็ก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บริการตรวจสวนหัวใจ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3668" y="2924945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92719"/>
              </p:ext>
            </p:extLst>
          </p:nvPr>
        </p:nvGraphicFramePr>
        <p:xfrm>
          <a:off x="212049" y="4555438"/>
          <a:ext cx="6804756" cy="7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4756"/>
              </a:tblGrid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ให้จองคิวด้วยแอปพลิเคชั่น </a:t>
                      </a:r>
                      <a:r>
                        <a:rPr lang="en-US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SMART Q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719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-ย้าย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สถานที่ทำการคลินิกบางแห่งไปตึก 9 ชั้น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22405" y="4077073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332321" y="4529175"/>
            <a:ext cx="3555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ในการใช้เครื่องมือที่มีความพร้อม เช่น คลินิกจักษุ โสต ศอ นาสิก สูตินรี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เวชฯ</a:t>
            </a:r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ลูกศรขวา 16"/>
          <p:cNvSpPr/>
          <p:nvPr/>
        </p:nvSpPr>
        <p:spPr>
          <a:xfrm>
            <a:off x="6535106" y="3814611"/>
            <a:ext cx="680476" cy="5760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240715" y="3822786"/>
            <a:ext cx="329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และญาติมี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ทางเลือก </a:t>
            </a:r>
            <a:endParaRPr lang="th-TH" sz="2400" dirty="0"/>
          </a:p>
        </p:txBody>
      </p:sp>
      <p:sp>
        <p:nvSpPr>
          <p:cNvPr id="21" name="ลูกศรขวา 20"/>
          <p:cNvSpPr/>
          <p:nvPr/>
        </p:nvSpPr>
        <p:spPr>
          <a:xfrm>
            <a:off x="6515398" y="4806174"/>
            <a:ext cx="680476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2" name="TextBox 21"/>
          <p:cNvSpPr txBox="1"/>
          <p:nvPr/>
        </p:nvSpPr>
        <p:spPr>
          <a:xfrm>
            <a:off x="681033" y="5360172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3" name="ตาราง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38154"/>
              </p:ext>
            </p:extLst>
          </p:nvPr>
        </p:nvGraphicFramePr>
        <p:xfrm>
          <a:off x="212048" y="5813064"/>
          <a:ext cx="6793800" cy="856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3800"/>
              </a:tblGrid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 </a:t>
                      </a:r>
                      <a:r>
                        <a:rPr lang="en-US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NCD 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ในช่วงวันเสาร์เช้า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834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คลินิกตรวจพิเศษด้าน </a:t>
                      </a:r>
                      <a:r>
                        <a:rPr lang="en-US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Ultrasound Mammogram IVP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ลูกศรขวา 23"/>
          <p:cNvSpPr/>
          <p:nvPr/>
        </p:nvSpPr>
        <p:spPr>
          <a:xfrm>
            <a:off x="6556962" y="5969803"/>
            <a:ext cx="680476" cy="576064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222678" y="5735246"/>
            <a:ext cx="3534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ในการใช้เครื่องมือที่มีความพร้อม เช่น คลินิกจักษุ โสต ศอ นาสิก สูตินรี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เวชฯ</a:t>
            </a:r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876840" y="-23049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31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52" y="339713"/>
            <a:ext cx="4652852" cy="152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75" y="5306873"/>
            <a:ext cx="3566726" cy="15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65" y="5323153"/>
            <a:ext cx="3350702" cy="149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" y="5276108"/>
            <a:ext cx="3598266" cy="153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แผนภูมิ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229796"/>
              </p:ext>
            </p:extLst>
          </p:nvPr>
        </p:nvGraphicFramePr>
        <p:xfrm>
          <a:off x="74217" y="1196752"/>
          <a:ext cx="6648935" cy="384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7416899" y="2060848"/>
            <a:ext cx="2374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ทำหัตถการ และผ่าตัด</a:t>
            </a:r>
          </a:p>
        </p:txBody>
      </p:sp>
      <p:graphicFrame>
        <p:nvGraphicFramePr>
          <p:cNvPr id="11" name="แผนภูมิ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806602"/>
              </p:ext>
            </p:extLst>
          </p:nvPr>
        </p:nvGraphicFramePr>
        <p:xfrm>
          <a:off x="6328922" y="2236312"/>
          <a:ext cx="4572000" cy="280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2" name="กลุ่ม 11"/>
          <p:cNvGrpSpPr/>
          <p:nvPr/>
        </p:nvGrpSpPr>
        <p:grpSpPr>
          <a:xfrm>
            <a:off x="144092" y="116400"/>
            <a:ext cx="3096343" cy="606658"/>
            <a:chOff x="288107" y="494009"/>
            <a:chExt cx="4714875" cy="85757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07" y="494337"/>
              <a:ext cx="47148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สี่เหลี่ยมผืนผ้า 13"/>
            <p:cNvSpPr/>
            <p:nvPr/>
          </p:nvSpPr>
          <p:spPr>
            <a:xfrm>
              <a:off x="1245632" y="494009"/>
              <a:ext cx="21419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ผลการดำเนินงาน</a:t>
              </a:r>
              <a:endPara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สี่เหลี่ยมผืนผ้า 4"/>
          <p:cNvSpPr/>
          <p:nvPr/>
        </p:nvSpPr>
        <p:spPr>
          <a:xfrm>
            <a:off x="864170" y="687939"/>
            <a:ext cx="4589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เปิดอย่างเป็นทางการในวันที่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มกราคม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ณ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ตึกหัวใจเพื่อแผ่นดิน โรงพยาบาลสกลนคร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848947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41085" y="1517100"/>
            <a:ext cx="3517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จำนวนผู้มารับบริการแยกตามแผนก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36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60515" y="83127"/>
            <a:ext cx="272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โรงพยาบาลอุดรธานี</a:t>
            </a:r>
            <a:endParaRPr lang="th-TH" dirty="0"/>
          </a:p>
        </p:txBody>
      </p:sp>
      <p:grpSp>
        <p:nvGrpSpPr>
          <p:cNvPr id="18" name="กลุ่ม 17"/>
          <p:cNvGrpSpPr/>
          <p:nvPr/>
        </p:nvGrpSpPr>
        <p:grpSpPr>
          <a:xfrm>
            <a:off x="2038742" y="1052736"/>
            <a:ext cx="7279640" cy="1967020"/>
            <a:chOff x="1473909" y="957924"/>
            <a:chExt cx="7279640" cy="1967020"/>
          </a:xfrm>
        </p:grpSpPr>
        <p:pic>
          <p:nvPicPr>
            <p:cNvPr id="5" name="image3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73909" y="982719"/>
              <a:ext cx="3676677" cy="1942225"/>
            </a:xfrm>
            <a:prstGeom prst="rect">
              <a:avLst/>
            </a:prstGeom>
            <a:ln/>
          </p:spPr>
        </p:pic>
        <p:pic>
          <p:nvPicPr>
            <p:cNvPr id="6" name="image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00975" y="957924"/>
              <a:ext cx="3552574" cy="1967020"/>
            </a:xfrm>
            <a:prstGeom prst="rect">
              <a:avLst/>
            </a:prstGeom>
            <a:ln/>
          </p:spPr>
        </p:pic>
      </p:grpSp>
      <p:sp>
        <p:nvSpPr>
          <p:cNvPr id="8" name="สี่เหลี่ยมผืนผ้า 7"/>
          <p:cNvSpPr/>
          <p:nvPr/>
        </p:nvSpPr>
        <p:spPr>
          <a:xfrm>
            <a:off x="355477" y="3212976"/>
            <a:ext cx="9937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พิธีเปิดคลินิกพิเศษเฉพาะทางนอกเวลาราชการ โรง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พยาบาลอุดรธานี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อดีตรัฐมนตรีว่าการกระทรวงสาธารณะสุข  พณ.นพ.ปิยะสกล  สกลสัต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ยาทร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ณ วันที่ 1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2562 </a:t>
            </a:r>
          </a:p>
        </p:txBody>
      </p:sp>
      <p:pic>
        <p:nvPicPr>
          <p:cNvPr id="4" name="image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1" y="4927264"/>
            <a:ext cx="3563520" cy="1868937"/>
          </a:xfrm>
          <a:prstGeom prst="rect">
            <a:avLst/>
          </a:prstGeom>
          <a:ln/>
        </p:spPr>
      </p:pic>
      <p:sp>
        <p:nvSpPr>
          <p:cNvPr id="17" name="สี่เหลี่ยมผืนผ้า 16"/>
          <p:cNvSpPr/>
          <p:nvPr/>
        </p:nvSpPr>
        <p:spPr>
          <a:xfrm>
            <a:off x="7829032" y="-2933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image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1135" y="4917218"/>
            <a:ext cx="3958108" cy="1858205"/>
          </a:xfrm>
          <a:prstGeom prst="rect">
            <a:avLst/>
          </a:prstGeom>
          <a:ln/>
        </p:spPr>
      </p:pic>
      <p:pic>
        <p:nvPicPr>
          <p:cNvPr id="21" name="image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410" y="4927264"/>
            <a:ext cx="2899857" cy="1838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722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8107" y="287844"/>
            <a:ext cx="10107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ให้บริการคลินิกเฉพาะทางนอกเวลา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ราชการให้บริการวัน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จันทร์-วันศุกร์  ยกเว้นวันหยุดราชการและวันหยุดนักขัตฤกษ์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16.00-20.00 น.  อัตราค่าบริการ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OPD  case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300 บาท/ครั้ง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น้ำดื่ม 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Free 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Wifi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510266"/>
              </p:ext>
            </p:extLst>
          </p:nvPr>
        </p:nvGraphicFramePr>
        <p:xfrm>
          <a:off x="-146740" y="1541333"/>
          <a:ext cx="6195488" cy="3039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7822649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80195" y="1493910"/>
            <a:ext cx="3517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จำนวนผู้มารับบริการแยกตามแผนก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128867" y="1488173"/>
            <a:ext cx="2374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หัตถการและ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ผ่าตัด</a:t>
            </a:r>
          </a:p>
        </p:txBody>
      </p:sp>
      <p:graphicFrame>
        <p:nvGraphicFramePr>
          <p:cNvPr id="10" name="แผนภูมิ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044812"/>
              </p:ext>
            </p:extLst>
          </p:nvPr>
        </p:nvGraphicFramePr>
        <p:xfrm>
          <a:off x="5967397" y="1772164"/>
          <a:ext cx="4697307" cy="2664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79295" y="5445224"/>
            <a:ext cx="10734926" cy="1382186"/>
            <a:chOff x="79295" y="5445224"/>
            <a:chExt cx="10734926" cy="138218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" y="5445224"/>
              <a:ext cx="2081020" cy="135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495" y="5478698"/>
              <a:ext cx="2073349" cy="1334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811" y="5453022"/>
              <a:ext cx="2155950" cy="13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059" y="5471699"/>
              <a:ext cx="1957162" cy="134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172" y="5479977"/>
              <a:ext cx="2306639" cy="1333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68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216024" y="603551"/>
            <a:ext cx="5631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สาขาแพทย์เฉพาะทาง</a:t>
            </a:r>
            <a:r>
              <a:rPr lang="th-TH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ที่ดำเนินการ</a:t>
            </a:r>
            <a:r>
              <a:rPr lang="th-TH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เปิด</a:t>
            </a:r>
            <a:r>
              <a:rPr lang="th-TH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ให้บริการ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6099" y="1052736"/>
            <a:ext cx="7543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lang="th-TH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ทันตก</a:t>
            </a:r>
            <a:r>
              <a:rPr lang="th-TH" dirty="0" err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รรม</a:t>
            </a:r>
            <a:r>
              <a:rPr lang="th-TH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dirty="0" smtClean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2.อายุรก</a:t>
            </a:r>
            <a:r>
              <a:rPr lang="th-TH" dirty="0" err="1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รรม</a:t>
            </a:r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โรคหัวใจ</a:t>
            </a:r>
          </a:p>
          <a:p>
            <a:endParaRPr lang="th-TH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สาขาที่กำลังจะเปิดให้บริการเดือนกันยายน 2562</a:t>
            </a:r>
            <a:r>
              <a:rPr lang="en-US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ศัลยกรรมระบบประสาท</a:t>
            </a:r>
            <a:endParaRPr lang="th-TH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3960515" y="83127"/>
            <a:ext cx="28873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โรงพยาบาลหนองคาย</a:t>
            </a:r>
            <a:endParaRPr lang="th-TH" dirty="0"/>
          </a:p>
        </p:txBody>
      </p:sp>
      <p:sp>
        <p:nvSpPr>
          <p:cNvPr id="85" name="สี่เหลี่ยมผืนผ้า 84"/>
          <p:cNvSpPr/>
          <p:nvPr/>
        </p:nvSpPr>
        <p:spPr>
          <a:xfrm>
            <a:off x="7822649" y="-7846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สี่เหลี่ยมผืนผ้า 85"/>
          <p:cNvSpPr/>
          <p:nvPr/>
        </p:nvSpPr>
        <p:spPr>
          <a:xfrm>
            <a:off x="1279413" y="2810545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จำนวนผู้มารับ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8" name="รูปภาพ 8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91" y="2924943"/>
            <a:ext cx="2925290" cy="1934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กลุ่ม 5"/>
          <p:cNvGrpSpPr/>
          <p:nvPr/>
        </p:nvGrpSpPr>
        <p:grpSpPr>
          <a:xfrm>
            <a:off x="216101" y="5013175"/>
            <a:ext cx="8064894" cy="1678756"/>
            <a:chOff x="216101" y="5013175"/>
            <a:chExt cx="8064894" cy="1678756"/>
          </a:xfrm>
        </p:grpSpPr>
        <p:pic>
          <p:nvPicPr>
            <p:cNvPr id="87" name="รูปภาพ 8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01" y="5013175"/>
              <a:ext cx="2844315" cy="1672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รูปภาพ 8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715" y="5019211"/>
              <a:ext cx="2520280" cy="1666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รูปภาพ 8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019211"/>
              <a:ext cx="2448273" cy="167272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4" name="แผนภูมิ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899997"/>
              </p:ext>
            </p:extLst>
          </p:nvPr>
        </p:nvGraphicFramePr>
        <p:xfrm>
          <a:off x="387245" y="2800757"/>
          <a:ext cx="7146540" cy="211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ลูกศรขวา 3"/>
          <p:cNvSpPr/>
          <p:nvPr/>
        </p:nvSpPr>
        <p:spPr>
          <a:xfrm>
            <a:off x="2428125" y="1527723"/>
            <a:ext cx="429922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2815488" y="1188326"/>
            <a:ext cx="1008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-ตรวจ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ECHO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EST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1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9" y="267151"/>
            <a:ext cx="5328592" cy="5963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07" y="980728"/>
            <a:ext cx="4975520" cy="55446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55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248453" y="210801"/>
            <a:ext cx="2736303" cy="666421"/>
            <a:chOff x="144092" y="130928"/>
            <a:chExt cx="2736303" cy="66642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92" y="130928"/>
              <a:ext cx="2736303" cy="666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685965" y="212574"/>
              <a:ext cx="20665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ปัญหา/อุปสรรค </a:t>
              </a:r>
              <a:endParaRPr lang="th-TH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-41248"/>
            <a:ext cx="31400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1224211" y="1556792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-ระบบงานที่เกี่ยวข้องยัง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ไม่ประสานกัน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รอผลเลือดนาน เอกซเรย์พิเศษ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นาน 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ผ่าตัด ยังไม่สมบูรณ์ลงตัว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ประชาสัมพันธ์ยังไม่ทั่วถึง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-แพทย์เฉพาะทางไม่หลากหลาย  เปิดบริการไม่ครบทุกแผนก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-บุคลากรผู้รับผิดชอบโดยตรง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-สถานที่คับแคบ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-ระบบ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ไม่สมบูรณ์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187" y="105268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ระบบบริการ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43" y="3728602"/>
            <a:ext cx="3069765" cy="233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9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931" y="836712"/>
            <a:ext cx="10081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NKH: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218960" y="2610490"/>
            <a:ext cx="111320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SKNH: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60612" y="4970541"/>
            <a:ext cx="11893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UDH:</a:t>
            </a:r>
            <a:endParaRPr lang="th-TH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216100" y="72478"/>
            <a:ext cx="3024336" cy="693463"/>
            <a:chOff x="216100" y="188640"/>
            <a:chExt cx="3024336" cy="80962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00" y="188640"/>
              <a:ext cx="3024336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1080195" y="297328"/>
              <a:ext cx="14334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แผนพัฒนา</a:t>
              </a:r>
            </a:p>
          </p:txBody>
        </p:sp>
      </p:grpSp>
      <p:sp>
        <p:nvSpPr>
          <p:cNvPr id="7" name="สี่เหลี่ยมผืนผ้า 6"/>
          <p:cNvSpPr/>
          <p:nvPr/>
        </p:nvSpPr>
        <p:spPr>
          <a:xfrm>
            <a:off x="1716251" y="765941"/>
            <a:ext cx="9073082" cy="5232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-เปิดให้บริการผ่าตัด+ผู้ป่วยในสาขาศัลยกรรม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ออร์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โธปิ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ดิกส์</a:t>
            </a:r>
            <a:r>
              <a:rPr lang="en-US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Neurosurgery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719383" y="1831464"/>
            <a:ext cx="9073082" cy="267765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-เปิดบริการตรวจสวนหัวใจ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-เปิดให้จองคิวด้วยแอปพลิเคชั่น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SMART Q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-ย้ายสถานที่ทำการคลินิกบางแห่งไปตึก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สะดวกในการใช้เครื่องมือที่มีความพร้อม เช่น คลินิกจักษุ โสต ศอ นาสิก สูตินรีเวชกรรม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เปิดคลินิก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NCD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ในช่วงวันเสาร์เช้า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-เปิดคลินิกตรวจพิเศษด้าน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Ultrasound Mammogram IVP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16251" y="4653136"/>
            <a:ext cx="9073082" cy="181588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พัฒนาระบบบริการ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SMC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ให้เป็น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One stop service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ผู้รับบริการ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สามารถเข้าถึงบริการได้ง่าย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ช่องทางประชาสัมพันธ์ทางโทรทัศน์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ท้องถิ่น/หน่วย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ราชการต่างๆ  อย่างต่อเนื่อง 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ความพร้อมของห้องพิเศษ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จัดเตรียม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ไว้พร้อมให้บริการผู้ป่วย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SMC</a:t>
            </a: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-Plan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เปิดบริการ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จักษุและทัน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ตก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รรม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1264673" y="846950"/>
            <a:ext cx="532225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ขวา 11"/>
          <p:cNvSpPr/>
          <p:nvPr/>
        </p:nvSpPr>
        <p:spPr>
          <a:xfrm>
            <a:off x="1196043" y="2872100"/>
            <a:ext cx="532225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ลูกศรขวา 12"/>
          <p:cNvSpPr/>
          <p:nvPr/>
        </p:nvSpPr>
        <p:spPr>
          <a:xfrm>
            <a:off x="1176956" y="5276869"/>
            <a:ext cx="532225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05" y="6486525"/>
            <a:ext cx="1733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7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89013" y="6853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การจัดระบบบริการเพิ่มพิเศษสำหรับประชาชน(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Convenient Healthcare:CHC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73618" y="4146446"/>
            <a:ext cx="761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493292" y="1312894"/>
            <a:ext cx="9611162" cy="3832975"/>
            <a:chOff x="902082" y="1502877"/>
            <a:chExt cx="9611162" cy="4017089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918809" y="1502877"/>
              <a:ext cx="9594435" cy="969407"/>
              <a:chOff x="2169838" y="3945710"/>
              <a:chExt cx="4980129" cy="75735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9838" y="3945710"/>
                <a:ext cx="4980129" cy="757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สี่เหลี่ยมผืนผ้า 3"/>
              <p:cNvSpPr/>
              <p:nvPr/>
            </p:nvSpPr>
            <p:spPr>
              <a:xfrm>
                <a:off x="2625550" y="3945711"/>
                <a:ext cx="105751" cy="456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" name="กลุ่ม 5"/>
            <p:cNvGrpSpPr/>
            <p:nvPr/>
          </p:nvGrpSpPr>
          <p:grpSpPr>
            <a:xfrm>
              <a:off x="918808" y="4614293"/>
              <a:ext cx="9594435" cy="905673"/>
              <a:chOff x="2169837" y="5142620"/>
              <a:chExt cx="6839935" cy="74309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9837" y="5142620"/>
                <a:ext cx="6839935" cy="743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สี่เหลี่ยมผืนผ้า 4"/>
              <p:cNvSpPr/>
              <p:nvPr/>
            </p:nvSpPr>
            <p:spPr>
              <a:xfrm>
                <a:off x="2736379" y="5300940"/>
                <a:ext cx="562994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83" y="3516416"/>
              <a:ext cx="9611160" cy="98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สี่เหลี่ยมผืนผ้า 9"/>
            <p:cNvSpPr/>
            <p:nvPr/>
          </p:nvSpPr>
          <p:spPr>
            <a:xfrm>
              <a:off x="1820649" y="1635243"/>
              <a:ext cx="78284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จัดบริการเพิ่มทางเลือกและ</a:t>
              </a:r>
              <a:r>
                <a:rPr lang="th-TH" sz="32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โอกาสการ</a:t>
              </a:r>
              <a:r>
                <a:rPr lang="th-TH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เข้าถึง</a:t>
              </a:r>
              <a:r>
                <a:rPr lang="th-TH" sz="32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บริการสาธารณสุขมากยิ่งขึ้น</a:t>
              </a:r>
              <a:endParaRPr lang="en-US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82" y="2570391"/>
              <a:ext cx="9611161" cy="85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สี่เหลี่ยมผืนผ้า 10"/>
            <p:cNvSpPr/>
            <p:nvPr/>
          </p:nvSpPr>
          <p:spPr>
            <a:xfrm>
              <a:off x="1823471" y="2727539"/>
              <a:ext cx="72496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ลดความแออัดในระบบบริการภาครัฐ</a:t>
              </a:r>
              <a:endParaRPr lang="en-US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1796758" y="3708321"/>
              <a:ext cx="7672406" cy="6128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9" name="สี่เหลี่ยมผืนผ้า 18"/>
          <p:cNvSpPr/>
          <p:nvPr/>
        </p:nvSpPr>
        <p:spPr>
          <a:xfrm>
            <a:off x="1531588" y="3588473"/>
            <a:ext cx="7738444" cy="5579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ทรัพยากรที่มีอยู่ให้เกิดประสิทธิภาพสูงสุดและไม่ซ้ำซ้อน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กับบริการ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เดิม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9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956" y="180685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รพท.หนองคาย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CHC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แห่งเดียวในเขตฯ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พฤษภาคม 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 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โดยให้บริการ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ผู้ป่วยสิทธิต่างชาติชำระเงินเอง 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ที่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Elective Surgery (IPD)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55" y="2176465"/>
            <a:ext cx="536139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7488982" y="-23246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Convenient Healthcare : CHC</a:t>
            </a:r>
            <a:endParaRPr lang="th-TH" sz="2400" b="1" i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91271" y="1869263"/>
            <a:ext cx="930178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OB-Gyn  </a:t>
            </a:r>
            <a:endParaRPr lang="en-US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Elective C/S              Normal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labor</a:t>
            </a: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Salpingoplasty           TAH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Myomectomy            Oophorectomy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Vascular </a:t>
            </a:r>
            <a:r>
              <a:rPr lang="en-US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surgery</a:t>
            </a:r>
            <a:endParaRPr lang="en-US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AVF</a:t>
            </a:r>
          </a:p>
          <a:p>
            <a:r>
              <a:rPr lang="en-US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Urosurgery </a:t>
            </a:r>
            <a:endParaRPr lang="en-US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Stone                 BPH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Vasectomy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Circumcision</a:t>
            </a:r>
          </a:p>
          <a:p>
            <a:r>
              <a:rPr lang="en-US" sz="2400" b="1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 CATARACT</a:t>
            </a:r>
            <a:endParaRPr lang="en-US" sz="2400" b="1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13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488982" y="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Convenient Healthcare : CHC</a:t>
            </a:r>
            <a:endParaRPr lang="th-TH" sz="2400" b="1" i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2304331" y="581723"/>
            <a:ext cx="4974328" cy="554944"/>
            <a:chOff x="144091" y="567649"/>
            <a:chExt cx="4686300" cy="8001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91" y="567649"/>
              <a:ext cx="46863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สี่เหลี่ยมผืนผ้า 9"/>
            <p:cNvSpPr/>
            <p:nvPr/>
          </p:nvSpPr>
          <p:spPr>
            <a:xfrm>
              <a:off x="1099272" y="599828"/>
              <a:ext cx="33730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การเตรียมความพร้อมรองรับ</a:t>
              </a:r>
            </a:p>
          </p:txBody>
        </p:sp>
      </p:grpSp>
      <p:sp>
        <p:nvSpPr>
          <p:cNvPr id="11" name="ลูกศรลง 10"/>
          <p:cNvSpPr/>
          <p:nvPr/>
        </p:nvSpPr>
        <p:spPr>
          <a:xfrm>
            <a:off x="4559274" y="1310517"/>
            <a:ext cx="685332" cy="43649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656259" y="1834231"/>
            <a:ext cx="82809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การทำประชาพิจารณ์ </a:t>
            </a:r>
            <a:endParaRPr lang="th-TH" sz="27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 (</a:t>
            </a:r>
            <a:r>
              <a:rPr lang="en-US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OPD/IPD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(หอผู้ป่วยพิเศษสู่ขวัญ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/OR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</a:t>
            </a:r>
          </a:p>
          <a:p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• คำสั่ง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แต่งตั้งคณะกรรมการฯ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• การ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คัดเลือกบุคลากร</a:t>
            </a:r>
            <a:r>
              <a:rPr lang="en-US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-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ทีมลูกค้า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สัมพันธ์                   -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คัดเลือกพยาบาลประจำหอผู้ป่วย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-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คัดเลือกผู้ช่วยเหลือ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คนไข้         -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มีแผนอบรมพฤติกรรมบริการ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บริหารความเสี่ยง (ทีมไกล่เกลี่ย)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บัญชี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</a:t>
            </a:r>
            <a:r>
              <a:rPr lang="th-TH" sz="27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สารสนเทศ</a:t>
            </a:r>
            <a:endParaRPr lang="en-US" sz="27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30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44092" y="116400"/>
            <a:ext cx="3096343" cy="606658"/>
            <a:chOff x="288107" y="494009"/>
            <a:chExt cx="4714875" cy="857578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07" y="494337"/>
              <a:ext cx="47148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1245632" y="494009"/>
              <a:ext cx="21419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ผลการดำเนินงาน</a:t>
              </a:r>
              <a:endPara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สี่เหลี่ยมผืนผ้า 4"/>
          <p:cNvSpPr/>
          <p:nvPr/>
        </p:nvSpPr>
        <p:spPr>
          <a:xfrm>
            <a:off x="7488982" y="-23246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Convenient Healthcare : CHC</a:t>
            </a:r>
            <a:endParaRPr lang="th-TH" sz="2400" b="1" i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แผนภูมิ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973582"/>
              </p:ext>
            </p:extLst>
          </p:nvPr>
        </p:nvGraphicFramePr>
        <p:xfrm>
          <a:off x="1407675" y="723058"/>
          <a:ext cx="9003316" cy="321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กลุ่ม 21"/>
          <p:cNvGrpSpPr/>
          <p:nvPr/>
        </p:nvGrpSpPr>
        <p:grpSpPr>
          <a:xfrm>
            <a:off x="200551" y="4039685"/>
            <a:ext cx="2736303" cy="666421"/>
            <a:chOff x="144092" y="130928"/>
            <a:chExt cx="2736303" cy="66642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92" y="130928"/>
              <a:ext cx="2736303" cy="666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685965" y="212574"/>
              <a:ext cx="20665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ปัญหา/อุปสรรค </a:t>
              </a:r>
              <a:endParaRPr lang="th-TH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สี่เหลี่ยมผืนผ้า 24"/>
          <p:cNvSpPr/>
          <p:nvPr/>
        </p:nvSpPr>
        <p:spPr>
          <a:xfrm>
            <a:off x="200552" y="5011007"/>
            <a:ext cx="45520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Case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น้อยเนื่องจาก รพ.เอกชนเพิ่ม ค่า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DF   </a:t>
            </a:r>
            <a:endParaRPr lang="th-TH" sz="25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สำหรับ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หัตถการ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C/S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</a:t>
            </a: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en-US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000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บาท/</a:t>
            </a:r>
            <a:r>
              <a:rPr lang="en-US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Case</a:t>
            </a:r>
            <a:endParaRPr lang="en-US" sz="2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0" name="กลุ่ม 19"/>
          <p:cNvGrpSpPr/>
          <p:nvPr/>
        </p:nvGrpSpPr>
        <p:grpSpPr>
          <a:xfrm>
            <a:off x="4968626" y="3933056"/>
            <a:ext cx="5442365" cy="2670694"/>
            <a:chOff x="5444382" y="116632"/>
            <a:chExt cx="4902851" cy="2670694"/>
          </a:xfrm>
        </p:grpSpPr>
        <p:sp>
          <p:nvSpPr>
            <p:cNvPr id="19" name="สี่เหลี่ยมผืนผ้า 18"/>
            <p:cNvSpPr/>
            <p:nvPr/>
          </p:nvSpPr>
          <p:spPr>
            <a:xfrm>
              <a:off x="5450614" y="848334"/>
              <a:ext cx="489661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C/S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ทั้งหมด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เป็นผู้ป่วย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 </a:t>
              </a:r>
              <a:r>
                <a:rPr lang="th-TH" sz="2400" dirty="0" err="1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สปป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.ลาว ซึ่งการ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ให้บริการเป็นที่ประทับใจญาติและ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ผู้ป่วยมีการบอก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กล่าวญาติมารับบริการและทำให้โรงพยาบาลมีรายได้เพิ่มขึ้น </a:t>
              </a:r>
              <a:endPara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บุคลากร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เกี่ยวข้องได้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ค่าตอบแทนตามระเบียบ 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CHC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ทำให้เกิดความพึงพอใจ 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ทั้ง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ผู้ให้บริการและผู้รับบริการ</a:t>
              </a:r>
            </a:p>
          </p:txBody>
        </p:sp>
        <p:grpSp>
          <p:nvGrpSpPr>
            <p:cNvPr id="18" name="กลุ่ม 17"/>
            <p:cNvGrpSpPr/>
            <p:nvPr/>
          </p:nvGrpSpPr>
          <p:grpSpPr>
            <a:xfrm>
              <a:off x="5444382" y="116632"/>
              <a:ext cx="2016224" cy="634899"/>
              <a:chOff x="6202630" y="4468044"/>
              <a:chExt cx="2016224" cy="634899"/>
            </a:xfrm>
          </p:grpSpPr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2630" y="4511779"/>
                <a:ext cx="2016224" cy="591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สี่เหลี่ยมผืนผ้า 16"/>
              <p:cNvSpPr/>
              <p:nvPr/>
            </p:nvSpPr>
            <p:spPr>
              <a:xfrm>
                <a:off x="6746512" y="4468044"/>
                <a:ext cx="92845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b="1" i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จุดเด่น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04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" y="4960256"/>
            <a:ext cx="3240435" cy="178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7" y="3392006"/>
            <a:ext cx="2928497" cy="128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alphaModFix amt="9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17" y="4979274"/>
            <a:ext cx="2648159" cy="17620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585472" y="4521346"/>
            <a:ext cx="1853392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หอผู้ป่วยพิเศษสู่ขวัญ</a:t>
            </a:r>
            <a:endParaRPr lang="th-TH" sz="2400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725908" y="4420289"/>
            <a:ext cx="19511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ahoma" charset="0"/>
                <a:cs typeface="TH SarabunPSK" panose="020B0500040200020003" pitchFamily="34" charset="-34"/>
              </a:rPr>
              <a:t>ที่พักญาติในห้องผ่าตัด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69" y="4909516"/>
            <a:ext cx="3255405" cy="187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6505839" y="4557535"/>
            <a:ext cx="8851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ahoma" charset="0"/>
                <a:cs typeface="TH SarabunPSK" panose="020B0500040200020003" pitchFamily="34" charset="-34"/>
              </a:rPr>
              <a:t>ที่จอดรถ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25" y="3461416"/>
            <a:ext cx="2736081" cy="157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82" y="1095126"/>
            <a:ext cx="2904658" cy="183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สี่เหลี่ยมผืนผ้า 17"/>
          <p:cNvSpPr/>
          <p:nvPr/>
        </p:nvSpPr>
        <p:spPr>
          <a:xfrm>
            <a:off x="8415362" y="600316"/>
            <a:ext cx="165782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ahoma" charset="0"/>
                <a:cs typeface="TH SarabunPSK" panose="020B0500040200020003" pitchFamily="34" charset="-34"/>
              </a:rPr>
              <a:t>กุมารแพทย์รับเด็ก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8414627" y="2930341"/>
            <a:ext cx="190148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ea typeface="Tahoma" charset="0"/>
                <a:cs typeface="TH SarabunPSK" panose="020B0500040200020003" pitchFamily="34" charset="-34"/>
              </a:rPr>
              <a:t>บริการนวดแม่และลูก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888085" y="123262"/>
            <a:ext cx="48246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ทีมเยี่ยมผู้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คลอดในระบบบริการเพิ่มพิเศษสำหรับประชาชน (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Convenient Service)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ที่หอผู้ป่วยพิเศษสู่ขวัญ โรงพยาบาลหนองคาย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28" y="993839"/>
            <a:ext cx="449563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049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58256" y="116632"/>
            <a:ext cx="9937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คลินิกพิเศษเฉพาะทางนอกเวลา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ราชการ: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Special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Medical Clinic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(SMC)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864171" y="1052736"/>
            <a:ext cx="9191526" cy="5040560"/>
            <a:chOff x="864171" y="1052736"/>
            <a:chExt cx="9191526" cy="5040560"/>
          </a:xfrm>
        </p:grpSpPr>
        <p:grpSp>
          <p:nvGrpSpPr>
            <p:cNvPr id="2" name="กลุ่ม 1"/>
            <p:cNvGrpSpPr/>
            <p:nvPr/>
          </p:nvGrpSpPr>
          <p:grpSpPr>
            <a:xfrm>
              <a:off x="864171" y="1052736"/>
              <a:ext cx="1278300" cy="5040560"/>
              <a:chOff x="864171" y="1052736"/>
              <a:chExt cx="1224136" cy="489585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0056" y="1271811"/>
                <a:ext cx="668251" cy="445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171" y="1052736"/>
                <a:ext cx="790575" cy="489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สี่เหลี่ยมผืนผ้า 2"/>
            <p:cNvSpPr/>
            <p:nvPr/>
          </p:nvSpPr>
          <p:spPr>
            <a:xfrm>
              <a:off x="2160315" y="1052736"/>
              <a:ext cx="7895382" cy="1045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41604" indent="-228904">
                <a:lnSpc>
                  <a:spcPts val="3500"/>
                </a:lnSpc>
                <a:spcBef>
                  <a:spcPts val="210"/>
                </a:spcBef>
              </a:pP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พื่อ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บส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งการ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พิ่ม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ทางเ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ลื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ห้ผู้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ารั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ริการ</a:t>
              </a:r>
            </a:p>
            <a:p>
              <a:pPr marL="241604" indent="-228904">
                <a:lnSpc>
                  <a:spcPts val="3500"/>
                </a:lnSpc>
                <a:spcBef>
                  <a:spcPts val="210"/>
                </a:spcBef>
              </a:pP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ด้เ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ถึ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รบ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โดยแพทย์เ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พาะทาง</a:t>
              </a: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2160314" y="2132856"/>
              <a:ext cx="4515931" cy="66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พื่อ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ออั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งผู้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ารั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บบ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ริการ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นเ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ารา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endParaRPr lang="th-TH" sz="3600" dirty="0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2160314" y="2887826"/>
              <a:ext cx="7143441" cy="541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ts val="3500"/>
                </a:lnSpc>
                <a:spcBef>
                  <a:spcPts val="350"/>
                </a:spcBef>
              </a:pP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9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นุ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ารธำร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รักษา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คลากรสาธารณ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ขไ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ขภ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พของ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ฐ </a:t>
              </a: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2142471" y="4509120"/>
              <a:ext cx="7356381" cy="541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ts val="3500"/>
                </a:lnSpc>
                <a:spcBef>
                  <a:spcPts val="528"/>
                </a:spcBef>
              </a:pP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ศั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กยภาพ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ารใ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ะพัฒนา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คลากร</a:t>
              </a:r>
              <a:r>
                <a:rPr lang="th-TH" sz="2400" spc="-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ื่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อให้เ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ดบริกา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ี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ณภาพ</a:t>
              </a: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2142471" y="5393095"/>
              <a:ext cx="5508906" cy="4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3975">
                <a:lnSpc>
                  <a:spcPts val="3090"/>
                </a:lnSpc>
                <a:spcBef>
                  <a:spcPts val="683"/>
                </a:spcBef>
              </a:pP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พื่อ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ริหารทรั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พย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ากรที่มี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อยู่ใ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ะสิ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ธิ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และป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ะสิ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ธิ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2160315" y="3759423"/>
              <a:ext cx="7132986" cy="475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เพื่อเ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มรายได้</a:t>
              </a:r>
              <a:r>
                <a:rPr lang="th-TH" sz="2400" spc="-3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มความ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นคง</a:t>
              </a:r>
              <a:r>
                <a:rPr lang="th-TH" sz="2400" spc="-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ด้านก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งินกา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งของ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รงพยาบาล </a:t>
              </a:r>
              <a:endParaRPr lang="th-TH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21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41" y="183356"/>
            <a:ext cx="4931292" cy="229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" y="107577"/>
            <a:ext cx="3891192" cy="2202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6" y="2479746"/>
            <a:ext cx="3210094" cy="419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55" y="2309795"/>
            <a:ext cx="3157526" cy="426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ลูกศรโค้งลง 2"/>
          <p:cNvSpPr/>
          <p:nvPr/>
        </p:nvSpPr>
        <p:spPr>
          <a:xfrm rot="2143148">
            <a:off x="7510747" y="1905456"/>
            <a:ext cx="1389499" cy="6715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8" name="ลูกศรโค้งลง 7"/>
          <p:cNvSpPr/>
          <p:nvPr/>
        </p:nvSpPr>
        <p:spPr>
          <a:xfrm rot="7048209">
            <a:off x="6182171" y="2274346"/>
            <a:ext cx="996412" cy="58111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5" name="ลูกศรโค้งขวา 4"/>
          <p:cNvSpPr/>
          <p:nvPr/>
        </p:nvSpPr>
        <p:spPr>
          <a:xfrm rot="5742940">
            <a:off x="4710594" y="-379731"/>
            <a:ext cx="618339" cy="1572152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39004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6264770" y="472837"/>
            <a:ext cx="720080" cy="638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/>
          <p:cNvSpPr/>
          <p:nvPr/>
        </p:nvSpPr>
        <p:spPr>
          <a:xfrm>
            <a:off x="5904730" y="1243591"/>
            <a:ext cx="720080" cy="638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/>
          <p:cNvSpPr/>
          <p:nvPr/>
        </p:nvSpPr>
        <p:spPr>
          <a:xfrm>
            <a:off x="6984850" y="1230249"/>
            <a:ext cx="720080" cy="638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31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82" y="980728"/>
            <a:ext cx="6679004" cy="23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409343" y="3359773"/>
            <a:ext cx="6442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พิธีเปิดคลินิกพิเศษเฉพาะทางนอกเวลาราชการ โรงพยาบาลสกลนคร 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นายแพทย์กิตติศักดิ์ กลับดี ที่ปรึกษารัฐมนตรีว่าการกระทรวงสาธารณสุข ณ ตึกหัวใจเพื่อแผ่นดิน โรงพยาบาลสกลนคร  วันที่ 7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1" y="4727388"/>
            <a:ext cx="4262891" cy="18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39" y="4767587"/>
            <a:ext cx="4076848" cy="171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103901" y="69272"/>
            <a:ext cx="47525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โรงพยาบาลสกลนคร</a:t>
            </a:r>
            <a:endParaRPr lang="th-TH" sz="40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20955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5583009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1095</Words>
  <Application>Microsoft Office PowerPoint</Application>
  <PresentationFormat>กำหนดเอง</PresentationFormat>
  <Paragraphs>145</Paragraphs>
  <Slides>19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7" baseType="lpstr">
      <vt:lpstr>Angsana New</vt:lpstr>
      <vt:lpstr>Arial</vt:lpstr>
      <vt:lpstr>Calibri</vt:lpstr>
      <vt:lpstr>Cordia New</vt:lpstr>
      <vt:lpstr>Tahoma</vt:lpstr>
      <vt:lpstr>TH SarabunPSK</vt:lpstr>
      <vt:lpstr>Wingdings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acer</dc:creator>
  <cp:lastModifiedBy>acer</cp:lastModifiedBy>
  <cp:revision>111</cp:revision>
  <dcterms:created xsi:type="dcterms:W3CDTF">2019-07-28T12:41:09Z</dcterms:created>
  <dcterms:modified xsi:type="dcterms:W3CDTF">2019-08-14T08:10:07Z</dcterms:modified>
</cp:coreProperties>
</file>